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7"/>
  </p:notesMasterIdLst>
  <p:sldIdLst>
    <p:sldId id="256" r:id="rId5"/>
    <p:sldId id="257" r:id="rId6"/>
  </p:sldIdLst>
  <p:sldSz cx="9144000" cy="5143500" type="screen16x9"/>
  <p:notesSz cx="6799263" cy="9929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EVENCION2" initials="P" lastIdx="2" clrIdx="0">
    <p:extLst>
      <p:ext uri="{19B8F6BF-5375-455C-9EA6-DF929625EA0E}">
        <p15:presenceInfo xmlns:p15="http://schemas.microsoft.com/office/powerpoint/2012/main" userId="PREVENCION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C43C"/>
    <a:srgbClr val="A6CBFF"/>
    <a:srgbClr val="65A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C93AF83-AE6F-4003-9A25-D9640DFD7C2E}">
  <a:tblStyle styleId="{EC93AF83-AE6F-4003-9A25-D9640DFD7C2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342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778526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7b822ea38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7b822ea38_2_0:notes"/>
          <p:cNvSpPr txBox="1">
            <a:spLocks noGrp="1"/>
          </p:cNvSpPr>
          <p:nvPr>
            <p:ph type="body" idx="1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50599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d7b822ea38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d7b822ea38_1_5:notes"/>
          <p:cNvSpPr txBox="1">
            <a:spLocks noGrp="1"/>
          </p:cNvSpPr>
          <p:nvPr>
            <p:ph type="body" idx="1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9930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" y="0"/>
            <a:ext cx="363645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0" y="580575"/>
            <a:ext cx="2928300" cy="42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172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172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172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182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1800" b="1" dirty="0">
                <a:latin typeface="Calibri"/>
                <a:ea typeface="Calibri"/>
                <a:cs typeface="Calibri"/>
                <a:sym typeface="Calibri"/>
              </a:rPr>
              <a:t>Junt@s, entrenando vida saludable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0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129675" y="828024"/>
            <a:ext cx="337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Destinatari@s</a:t>
            </a:r>
            <a:endParaRPr sz="13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Entrenadores/as deportivos, monitores/as, animadores/as que trabajen con adolescentes y jóvenes en edades comprendidas entre 10 y 18 años.</a:t>
            </a:r>
            <a:endParaRPr sz="1200" dirty="0"/>
          </a:p>
        </p:txBody>
      </p:sp>
      <p:sp>
        <p:nvSpPr>
          <p:cNvPr id="58" name="Google Shape;58;p13"/>
          <p:cNvSpPr txBox="1">
            <a:spLocks noGrp="1"/>
          </p:cNvSpPr>
          <p:nvPr>
            <p:ph type="subTitle" idx="1"/>
          </p:nvPr>
        </p:nvSpPr>
        <p:spPr>
          <a:xfrm>
            <a:off x="136275" y="1514038"/>
            <a:ext cx="342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endParaRPr sz="4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s" sz="5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 sz="5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s" sz="5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Conocer el concepto de Prevención, y los principios fundamentales de la prevención en las drogodependencias en general.</a:t>
            </a:r>
            <a:endParaRPr sz="5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s" sz="5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Analizar las características de la población con la que se relacionan, y las peculiaridades de la prevención en la etapa de la vida en la que se encuentren y contexto.</a:t>
            </a:r>
            <a:endParaRPr sz="5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s" sz="5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Formar en el abordaje de consumo de adicciones.</a:t>
            </a:r>
            <a:endParaRPr sz="5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4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3900" b="1" dirty="0"/>
          </a:p>
        </p:txBody>
      </p:sp>
      <p:graphicFrame>
        <p:nvGraphicFramePr>
          <p:cNvPr id="59" name="Google Shape;59;p13"/>
          <p:cNvGraphicFramePr/>
          <p:nvPr>
            <p:extLst>
              <p:ext uri="{D42A27DB-BD31-4B8C-83A1-F6EECF244321}">
                <p14:modId xmlns:p14="http://schemas.microsoft.com/office/powerpoint/2010/main" val="667543172"/>
              </p:ext>
            </p:extLst>
          </p:nvPr>
        </p:nvGraphicFramePr>
        <p:xfrm>
          <a:off x="3738625" y="289350"/>
          <a:ext cx="5167250" cy="1943725"/>
        </p:xfrm>
        <a:graphic>
          <a:graphicData uri="http://schemas.openxmlformats.org/drawingml/2006/table">
            <a:tbl>
              <a:tblPr>
                <a:noFill/>
                <a:tableStyleId>{EC93AF83-AE6F-4003-9A25-D9640DFD7C2E}</a:tableStyleId>
              </a:tblPr>
              <a:tblGrid>
                <a:gridCol w="516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1925">
                <a:tc>
                  <a:txBody>
                    <a:bodyPr/>
                    <a:lstStyle/>
                    <a:p>
                      <a:pPr marL="7200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s" sz="1100" b="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MÓDULO 1: EL/LA ENTRENADOR/A – MONITOR/A COMO AGENTE PREVENTIVO: Concienciar de la importancia de la figura del monitor/a-entrenador/a como modelo saludable de comportamiento en el ámbito deportivo.</a:t>
                      </a:r>
                      <a:endParaRPr sz="1100" b="1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600">
                <a:tc>
                  <a:txBody>
                    <a:bodyPr/>
                    <a:lstStyle/>
                    <a:p>
                      <a:pPr marL="7200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El valor de la Prevención</a:t>
                      </a:r>
                      <a:endParaRPr sz="11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600">
                <a:tc>
                  <a:txBody>
                    <a:bodyPr/>
                    <a:lstStyle/>
                    <a:p>
                      <a:pPr marL="7200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Papel del Entrenador/a y Monitor/a como Agente Preventivo</a:t>
                      </a:r>
                      <a:endParaRPr sz="11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600">
                <a:tc>
                  <a:txBody>
                    <a:bodyPr/>
                    <a:lstStyle/>
                    <a:p>
                      <a:pPr marL="7200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Transformar un Grupo en un Equipo/ Liderar el Talento</a:t>
                      </a:r>
                      <a:endParaRPr sz="11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0" name="Google Shape;60;p13"/>
          <p:cNvGraphicFramePr/>
          <p:nvPr>
            <p:extLst>
              <p:ext uri="{D42A27DB-BD31-4B8C-83A1-F6EECF244321}">
                <p14:modId xmlns:p14="http://schemas.microsoft.com/office/powerpoint/2010/main" val="3480081608"/>
              </p:ext>
            </p:extLst>
          </p:nvPr>
        </p:nvGraphicFramePr>
        <p:xfrm>
          <a:off x="3738625" y="2571750"/>
          <a:ext cx="5167250" cy="2410000"/>
        </p:xfrm>
        <a:graphic>
          <a:graphicData uri="http://schemas.openxmlformats.org/drawingml/2006/table">
            <a:tbl>
              <a:tblPr>
                <a:noFill/>
                <a:tableStyleId>{EC93AF83-AE6F-4003-9A25-D9640DFD7C2E}</a:tableStyleId>
              </a:tblPr>
              <a:tblGrid>
                <a:gridCol w="516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64000">
                <a:tc>
                  <a:txBody>
                    <a:bodyPr/>
                    <a:lstStyle/>
                    <a:p>
                      <a:pPr marL="72000" lvl="0" indent="0" algn="just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MÓDULO 2: MOTIVACIÓN Y AUTOCONFIANZA</a:t>
                      </a:r>
                      <a:endParaRPr sz="1100" b="1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72000" lvl="0" indent="0" algn="just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 b="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Sensibilizar a los clubes, asociaciones deportivas, culturales y recreativas sobre la importancia del deporte como factor de protección.</a:t>
                      </a:r>
                      <a:endParaRPr sz="1100" b="1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000">
                <a:tc>
                  <a:txBody>
                    <a:bodyPr/>
                    <a:lstStyle/>
                    <a:p>
                      <a:pPr marL="419100" lvl="0" indent="-31750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 adolescencia</a:t>
                      </a:r>
                      <a:endParaRPr sz="11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000">
                <a:tc>
                  <a:txBody>
                    <a:bodyPr/>
                    <a:lstStyle/>
                    <a:p>
                      <a:pPr marL="419100" lvl="0" indent="-31750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 valor del deporte</a:t>
                      </a:r>
                      <a:endParaRPr sz="11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000">
                <a:tc>
                  <a:txBody>
                    <a:bodyPr/>
                    <a:lstStyle/>
                    <a:p>
                      <a:pPr marL="419100" lvl="0" indent="-31750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Teoría de los factores de riesgo y protección</a:t>
                      </a:r>
                      <a:endParaRPr sz="11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1" name="Google Shape;6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8402" y="143226"/>
            <a:ext cx="559618" cy="643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183" y="0"/>
            <a:ext cx="363645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 txBox="1">
            <a:spLocks noGrp="1"/>
          </p:cNvSpPr>
          <p:nvPr>
            <p:ph type="subTitle" idx="1"/>
          </p:nvPr>
        </p:nvSpPr>
        <p:spPr>
          <a:xfrm>
            <a:off x="0" y="786975"/>
            <a:ext cx="2486025" cy="275386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s" sz="13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METODOLOGÍA</a:t>
            </a:r>
            <a:endParaRPr sz="13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40000" lvl="0" indent="-3111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Impartido por parte de un/a Técnico/a de Proyecto Hombre.</a:t>
            </a:r>
            <a:endParaRPr sz="1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400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Contenido teórico-práctico.</a:t>
            </a:r>
            <a:endParaRPr sz="1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400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Metodología participativa.</a:t>
            </a:r>
            <a:endParaRPr sz="1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400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Certificación final.</a:t>
            </a:r>
            <a:endParaRPr sz="1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endParaRPr sz="1100" b="1" dirty="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endParaRPr sz="1100" b="1" dirty="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</a:t>
            </a:r>
            <a:endParaRPr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endParaRPr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endParaRPr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endParaRPr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www.proyectohombrecanarias.com</a:t>
            </a:r>
            <a:endParaRPr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9" name="Google Shape;69;p14"/>
          <p:cNvGraphicFramePr/>
          <p:nvPr>
            <p:extLst>
              <p:ext uri="{D42A27DB-BD31-4B8C-83A1-F6EECF244321}">
                <p14:modId xmlns:p14="http://schemas.microsoft.com/office/powerpoint/2010/main" val="3868489218"/>
              </p:ext>
            </p:extLst>
          </p:nvPr>
        </p:nvGraphicFramePr>
        <p:xfrm>
          <a:off x="3754525" y="317450"/>
          <a:ext cx="5187925" cy="2059679"/>
        </p:xfrm>
        <a:graphic>
          <a:graphicData uri="http://schemas.openxmlformats.org/drawingml/2006/table">
            <a:tbl>
              <a:tblPr>
                <a:noFill/>
                <a:tableStyleId>{EC93AF83-AE6F-4003-9A25-D9640DFD7C2E}</a:tableStyleId>
              </a:tblPr>
              <a:tblGrid>
                <a:gridCol w="518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36150">
                <a:tc>
                  <a:txBody>
                    <a:bodyPr/>
                    <a:lstStyle/>
                    <a:p>
                      <a:pPr marL="7200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" sz="11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MÓDULO 3: PREVENCIÓN DEL CONSUMO DE SUSTANCIAS</a:t>
                      </a:r>
                      <a:endParaRPr sz="11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7200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Ofrecer conocimientos básicos en prevención del consumo de drogas y hábitos de vida saludables.</a:t>
                      </a:r>
                      <a:endParaRPr sz="11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1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La prevalencia del consumo en el ámbito deportivo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Conceptos Básicos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Clasificación y efectos de las sustancias / Mitos y verdades sobre sustancias</a:t>
                      </a:r>
                      <a:endParaRPr sz="11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0" name="Google Shape;70;p14"/>
          <p:cNvGraphicFramePr/>
          <p:nvPr>
            <p:extLst>
              <p:ext uri="{D42A27DB-BD31-4B8C-83A1-F6EECF244321}">
                <p14:modId xmlns:p14="http://schemas.microsoft.com/office/powerpoint/2010/main" val="292039997"/>
              </p:ext>
            </p:extLst>
          </p:nvPr>
        </p:nvGraphicFramePr>
        <p:xfrm>
          <a:off x="3754525" y="2687725"/>
          <a:ext cx="5187925" cy="2102150"/>
        </p:xfrm>
        <a:graphic>
          <a:graphicData uri="http://schemas.openxmlformats.org/drawingml/2006/table">
            <a:tbl>
              <a:tblPr>
                <a:noFill/>
                <a:tableStyleId>{EC93AF83-AE6F-4003-9A25-D9640DFD7C2E}</a:tableStyleId>
              </a:tblPr>
              <a:tblGrid>
                <a:gridCol w="518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3000">
                <a:tc>
                  <a:txBody>
                    <a:bodyPr/>
                    <a:lstStyle/>
                    <a:p>
                      <a:pPr marL="72000" lvl="0" indent="0" algn="just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MÓDULO 4: ABORDAJE DEL CONSUMO</a:t>
                      </a:r>
                      <a:endParaRPr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72000" lvl="0" indent="0" algn="just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Proporcionar pautas de actuación en la detección y abordaje de consumo de drogas.</a:t>
                      </a:r>
                      <a:endParaRPr sz="11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0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Signos de consumo</a:t>
                      </a:r>
                      <a:endParaRPr sz="11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0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Pautas de actuación ante el consumo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0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¿Cómo informar sobre drogas? (para jóvenes y sus familias)</a:t>
                      </a:r>
                      <a:endParaRPr sz="11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>
                    <a:lnL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1" name="Google Shape;7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8402" y="143226"/>
            <a:ext cx="559618" cy="643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3410477">
            <a:off x="330881" y="4771640"/>
            <a:ext cx="267440" cy="26744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57;p13"/>
          <p:cNvSpPr txBox="1">
            <a:spLocks/>
          </p:cNvSpPr>
          <p:nvPr/>
        </p:nvSpPr>
        <p:spPr>
          <a:xfrm>
            <a:off x="62020" y="417203"/>
            <a:ext cx="34260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l">
              <a:lnSpc>
                <a:spcPct val="80000"/>
              </a:lnSpc>
            </a:pPr>
            <a:r>
              <a:rPr lang="es-ES" sz="13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MODALIDAD PRESENCIAL</a:t>
            </a:r>
          </a:p>
          <a:p>
            <a:pPr marL="0" indent="0" algn="l">
              <a:lnSpc>
                <a:spcPct val="80000"/>
              </a:lnSpc>
            </a:pPr>
            <a:r>
              <a:rPr lang="es-ES" sz="13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DURACIÓN 6 Horas</a:t>
            </a:r>
          </a:p>
          <a:p>
            <a:pPr marL="0" indent="0" algn="l">
              <a:lnSpc>
                <a:spcPct val="80000"/>
              </a:lnSpc>
            </a:pPr>
            <a:r>
              <a:rPr lang="es-E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horas presenciales, 2 horas trabajo autónomo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b4f5c22-b9eb-4129-8721-3be7a99ffe38" xsi:nil="true"/>
    <lcf76f155ced4ddcb4097134ff3c332f xmlns="ff178885-24a9-4f24-b793-681615c37fc8">
      <Terms xmlns="http://schemas.microsoft.com/office/infopath/2007/PartnerControls"/>
    </lcf76f155ced4ddcb4097134ff3c332f>
    <_Flow_SignoffStatus xmlns="ff178885-24a9-4f24-b793-681615c37fc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636E47D68B024980F496AD0671A34C" ma:contentTypeVersion="19" ma:contentTypeDescription="Create a new document." ma:contentTypeScope="" ma:versionID="a818351bc8bec05861a0fb1896d1a151">
  <xsd:schema xmlns:xsd="http://www.w3.org/2001/XMLSchema" xmlns:xs="http://www.w3.org/2001/XMLSchema" xmlns:p="http://schemas.microsoft.com/office/2006/metadata/properties" xmlns:ns2="ff178885-24a9-4f24-b793-681615c37fc8" xmlns:ns3="3b4f5c22-b9eb-4129-8721-3be7a99ffe38" targetNamespace="http://schemas.microsoft.com/office/2006/metadata/properties" ma:root="true" ma:fieldsID="bbdb9f7232043be29624767b87a99eba" ns2:_="" ns3:_="">
    <xsd:import namespace="ff178885-24a9-4f24-b793-681615c37fc8"/>
    <xsd:import namespace="3b4f5c22-b9eb-4129-8721-3be7a99ffe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178885-24a9-4f24-b793-681615c3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e28b63d-6a65-427c-8020-cbe79d3f10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6" nillable="true" ma:displayName="Sign-off status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4f5c22-b9eb-4129-8721-3be7a99ffe38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15a4eca-140f-47ed-a157-a785a593467a}" ma:internalName="TaxCatchAll" ma:showField="CatchAllData" ma:web="3b4f5c22-b9eb-4129-8721-3be7a99ffe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EBBC58-FCCB-4836-B5E0-BA8CE3B4A4A4}">
  <ds:schemaRefs>
    <ds:schemaRef ds:uri="http://schemas.microsoft.com/office/2006/metadata/properties"/>
    <ds:schemaRef ds:uri="http://schemas.microsoft.com/office/infopath/2007/PartnerControls"/>
    <ds:schemaRef ds:uri="3b4f5c22-b9eb-4129-8721-3be7a99ffe38"/>
    <ds:schemaRef ds:uri="ff178885-24a9-4f24-b793-681615c37fc8"/>
  </ds:schemaRefs>
</ds:datastoreItem>
</file>

<file path=customXml/itemProps2.xml><?xml version="1.0" encoding="utf-8"?>
<ds:datastoreItem xmlns:ds="http://schemas.openxmlformats.org/officeDocument/2006/customXml" ds:itemID="{01CF8435-A6FF-4D93-B4FC-3C88798265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07AEA1-34F2-4926-BCAA-1A1A215D4C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178885-24a9-4f24-b793-681615c37fc8"/>
    <ds:schemaRef ds:uri="3b4f5c22-b9eb-4129-8721-3be7a99ffe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348</Words>
  <Application>Microsoft Office PowerPoint</Application>
  <PresentationFormat>Presentación en pantalla (16:9)</PresentationFormat>
  <Paragraphs>48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Simple Light</vt:lpstr>
      <vt:lpstr>    Junt@s, entrenando vida saludable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Junt@s, entrenando vida saludable </dc:title>
  <cp:lastModifiedBy>Prevencion Tenerife</cp:lastModifiedBy>
  <cp:revision>52</cp:revision>
  <cp:lastPrinted>2021-06-14T14:38:00Z</cp:lastPrinted>
  <dcterms:modified xsi:type="dcterms:W3CDTF">2025-09-17T12:45:08Z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0x0101003F636E47D68B024980F496AD0671A34C</vt:lpwstr>
  </property>
</Properties>
</file>